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2"/>
  </p:notesMasterIdLst>
  <p:sldIdLst>
    <p:sldId id="256" r:id="rId2"/>
    <p:sldId id="281" r:id="rId3"/>
    <p:sldId id="257" r:id="rId4"/>
    <p:sldId id="282" r:id="rId5"/>
    <p:sldId id="283" r:id="rId6"/>
    <p:sldId id="360" r:id="rId7"/>
    <p:sldId id="361" r:id="rId8"/>
    <p:sldId id="362" r:id="rId9"/>
    <p:sldId id="285" r:id="rId10"/>
    <p:sldId id="286" r:id="rId11"/>
    <p:sldId id="363" r:id="rId12"/>
    <p:sldId id="364" r:id="rId13"/>
    <p:sldId id="315" r:id="rId14"/>
    <p:sldId id="365" r:id="rId15"/>
    <p:sldId id="316" r:id="rId16"/>
    <p:sldId id="366" r:id="rId17"/>
    <p:sldId id="367" r:id="rId18"/>
    <p:sldId id="320" r:id="rId19"/>
    <p:sldId id="321" r:id="rId20"/>
    <p:sldId id="368" r:id="rId21"/>
    <p:sldId id="322" r:id="rId22"/>
    <p:sldId id="369" r:id="rId23"/>
    <p:sldId id="323" r:id="rId24"/>
    <p:sldId id="324" r:id="rId25"/>
    <p:sldId id="359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70" r:id="rId44"/>
    <p:sldId id="342" r:id="rId45"/>
    <p:sldId id="343" r:id="rId46"/>
    <p:sldId id="344" r:id="rId47"/>
    <p:sldId id="345" r:id="rId48"/>
    <p:sldId id="346" r:id="rId49"/>
    <p:sldId id="348" r:id="rId50"/>
    <p:sldId id="349" r:id="rId51"/>
    <p:sldId id="350" r:id="rId52"/>
    <p:sldId id="351" r:id="rId53"/>
    <p:sldId id="357" r:id="rId54"/>
    <p:sldId id="352" r:id="rId55"/>
    <p:sldId id="371" r:id="rId56"/>
    <p:sldId id="353" r:id="rId57"/>
    <p:sldId id="354" r:id="rId58"/>
    <p:sldId id="355" r:id="rId59"/>
    <p:sldId id="356" r:id="rId60"/>
    <p:sldId id="358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660"/>
  </p:normalViewPr>
  <p:slideViewPr>
    <p:cSldViewPr>
      <p:cViewPr varScale="1">
        <p:scale>
          <a:sx n="101" d="100"/>
          <a:sy n="101" d="100"/>
        </p:scale>
        <p:origin x="139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81361-FCED-41E4-9E6E-F28E91F6AC7D}" type="datetimeFigureOut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FA717-62C1-40ED-B71F-99E92A5F96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1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A60-AA47-4D20-8196-AACC45CFC63E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1626-3FB0-4FD0-B90F-A12871C24FCF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6175-8289-459A-A489-3EA5F7C0F0C2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62F6-C47C-4859-AF7F-468FD60CE8EC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6C82-86D1-40DF-A252-0648A19DCB4F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52B5-A0B6-4F94-8717-43D9A4F5AB05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04DE-634B-495F-8272-38F9C7E602F8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D0C1-A57F-4A9E-9D81-EE175EA8522F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4F7F-7C4B-48D4-B678-0EFBD219B7AE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FA86-37FC-4C99-AB74-CE3BADB93046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EAB9-4EA0-4513-AF4A-8FC23C63E131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1C96-7FD5-411B-B3B4-5881091D5B28}" type="datetime1">
              <a:rPr lang="ko-KR" altLang="en-US" smtClean="0"/>
              <a:pPr/>
              <a:t>2023-06-26(Mon)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다양한 예제로 쉽게 배우는</a:t>
            </a:r>
            <a:br>
              <a:rPr lang="en-US" altLang="ko-KR" sz="5600" dirty="0"/>
            </a:br>
            <a:r>
              <a:rPr lang="ko-KR" altLang="en-US" sz="5600" dirty="0" err="1"/>
              <a:t>오라클</a:t>
            </a:r>
            <a:r>
              <a:rPr lang="ko-KR" altLang="en-US" sz="5600" dirty="0"/>
              <a:t> </a:t>
            </a:r>
            <a:r>
              <a:rPr lang="en-US" altLang="ko-KR" sz="5600" dirty="0"/>
              <a:t>SQL </a:t>
            </a:r>
            <a:r>
              <a:rPr lang="ko-KR" altLang="en-US" sz="5600" dirty="0"/>
              <a:t>과 </a:t>
            </a:r>
            <a:r>
              <a:rPr lang="en-US" altLang="ko-KR" sz="5600" dirty="0"/>
              <a:t>PL/SQL</a:t>
            </a:r>
            <a:endParaRPr lang="ko-KR" altLang="en-US" sz="5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4662161"/>
            <a:ext cx="6400800" cy="5536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서진수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5C483-486A-6E83-9178-5860CB88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B6DDB-CA80-0E09-6361-4470816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726034"/>
            <a:ext cx="1800200" cy="2242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640817B-58CD-9429-CBCA-D57E3BC90E32}"/>
              </a:ext>
            </a:extLst>
          </p:cNvPr>
          <p:cNvSpPr txBox="1">
            <a:spLocks/>
          </p:cNvSpPr>
          <p:nvPr/>
        </p:nvSpPr>
        <p:spPr>
          <a:xfrm>
            <a:off x="1219200" y="3767614"/>
            <a:ext cx="6400800" cy="55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highlight>
                  <a:srgbClr val="000000"/>
                </a:highlight>
              </a:rPr>
              <a:t>개정 </a:t>
            </a:r>
            <a:r>
              <a:rPr lang="en-US" altLang="ko-KR" dirty="0">
                <a:highlight>
                  <a:srgbClr val="000000"/>
                </a:highlight>
              </a:rPr>
              <a:t>4</a:t>
            </a:r>
            <a:r>
              <a:rPr lang="ko-KR" altLang="en-US" dirty="0">
                <a:highlight>
                  <a:srgbClr val="000000"/>
                </a:highlight>
              </a:rPr>
              <a:t>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980728"/>
            <a:ext cx="367240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SELECT </a:t>
            </a:r>
            <a:r>
              <a:rPr lang="ko-KR" altLang="ko-KR" b="1" dirty="0">
                <a:solidFill>
                  <a:schemeClr val="tx1"/>
                </a:solidFill>
              </a:rPr>
              <a:t>명령어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484784"/>
            <a:ext cx="54006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모든 칼럼 조회하기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한 줄에 명령어 다 쓰기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C4638-52B8-085C-EA64-C32B1B7C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C0DFE6-23BF-DE36-5412-A9DC094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1" y="2096415"/>
            <a:ext cx="7884368" cy="3537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980728"/>
            <a:ext cx="367240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SELECT </a:t>
            </a:r>
            <a:r>
              <a:rPr lang="ko-KR" altLang="ko-KR" b="1" dirty="0">
                <a:solidFill>
                  <a:schemeClr val="tx1"/>
                </a:solidFill>
              </a:rPr>
              <a:t>명령어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484784"/>
            <a:ext cx="669674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모든 칼럼 조회하기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여러 줄에 명령어 나누어 쓰기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C4638-52B8-085C-EA64-C32B1B7C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D013A-8FD2-8CBD-143C-02315A91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1" y="1988840"/>
            <a:ext cx="7740352" cy="34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3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980728"/>
            <a:ext cx="367240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SELECT </a:t>
            </a:r>
            <a:r>
              <a:rPr lang="ko-KR" altLang="ko-KR" b="1" dirty="0">
                <a:solidFill>
                  <a:schemeClr val="tx1"/>
                </a:solidFill>
              </a:rPr>
              <a:t>명령어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484784"/>
            <a:ext cx="669674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모든 칼럼 조회하기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여러 줄에 명령어 나누어 쓰기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C4638-52B8-085C-EA64-C32B1B7C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51D929-DC51-FE00-3981-3765CD6A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853398"/>
            <a:ext cx="6804248" cy="438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796" y="1075438"/>
            <a:ext cx="525658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참고하세요</a:t>
            </a:r>
            <a:r>
              <a:rPr lang="en-US" altLang="ko-KR" b="1" dirty="0">
                <a:solidFill>
                  <a:schemeClr val="tx1"/>
                </a:solidFill>
              </a:rPr>
              <a:t> – DESC </a:t>
            </a:r>
            <a:r>
              <a:rPr lang="ko-KR" altLang="en-US" b="1" dirty="0">
                <a:solidFill>
                  <a:schemeClr val="tx1"/>
                </a:solidFill>
              </a:rPr>
              <a:t>로 테이블 구조 파악하기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E4DF0F-6DD1-ADBA-832C-0DD910E1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55691B-CAF2-EE76-8EC8-82025DA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16069"/>
            <a:ext cx="8032832" cy="18449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F58FBA-3A01-487E-53A3-A8714000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41" y="4131884"/>
            <a:ext cx="4359363" cy="14899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796" y="1075438"/>
            <a:ext cx="66974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참고하세요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조회 가능한 모든 테이블 이름 확인하기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E4DF0F-6DD1-ADBA-832C-0DD910E1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894429-1125-CF4F-85D3-8ABA85CB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8" y="1817440"/>
            <a:ext cx="8423904" cy="32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6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124744"/>
            <a:ext cx="30963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(2) </a:t>
            </a:r>
            <a:r>
              <a:rPr lang="ko-KR" altLang="ko-KR" b="1" dirty="0">
                <a:solidFill>
                  <a:schemeClr val="tx1"/>
                </a:solidFill>
              </a:rPr>
              <a:t>원하는 칼럼만 조회하기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3D605-5E5E-47B2-E2CF-C298AB85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ACBC9E-BE53-23A3-0D75-477C1584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0" y="1628800"/>
            <a:ext cx="3168352" cy="4492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B97072-8D1F-3DB4-85D9-19D0B08A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33" y="1610358"/>
            <a:ext cx="4456733" cy="1401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124744"/>
            <a:ext cx="46805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en-US" b="1" dirty="0">
                <a:solidFill>
                  <a:schemeClr val="tx1"/>
                </a:solidFill>
              </a:rPr>
              <a:t>참고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>
                <a:solidFill>
                  <a:schemeClr val="tx1"/>
                </a:solidFill>
              </a:rPr>
              <a:t>한 화면에 깔끔하게 보는 방법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3D605-5E5E-47B2-E2CF-C298AB85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465B10-AA1D-51F4-6B83-3604A7CB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352" y="1772816"/>
            <a:ext cx="2845296" cy="43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124744"/>
            <a:ext cx="46805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en-US" b="1" dirty="0">
                <a:solidFill>
                  <a:schemeClr val="tx1"/>
                </a:solidFill>
              </a:rPr>
              <a:t>참고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>
                <a:solidFill>
                  <a:schemeClr val="tx1"/>
                </a:solidFill>
              </a:rPr>
              <a:t>한 화면에 깔끔하게 보는 방법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3D605-5E5E-47B2-E2CF-C298AB85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4F88B-8F6F-E3EB-309D-E3BD9C57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4680520" cy="4102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BE1E91-4AD0-B163-55AA-4A481E47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524448"/>
            <a:ext cx="3888432" cy="32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908720"/>
            <a:ext cx="84969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(3) SELECT </a:t>
            </a:r>
            <a:r>
              <a:rPr lang="ko-KR" altLang="ko-KR" b="1" dirty="0">
                <a:solidFill>
                  <a:schemeClr val="tx1"/>
                </a:solidFill>
              </a:rPr>
              <a:t>명령에 </a:t>
            </a:r>
            <a:r>
              <a:rPr lang="ko-KR" altLang="ko-KR" b="1" dirty="0" err="1">
                <a:solidFill>
                  <a:schemeClr val="tx1"/>
                </a:solidFill>
              </a:rPr>
              <a:t>표현식</a:t>
            </a:r>
            <a:r>
              <a:rPr lang="en-US" altLang="ko-KR" b="1" dirty="0">
                <a:solidFill>
                  <a:schemeClr val="tx1"/>
                </a:solidFill>
              </a:rPr>
              <a:t>(Expression)</a:t>
            </a:r>
            <a:r>
              <a:rPr lang="ko-KR" altLang="ko-KR" b="1" dirty="0">
                <a:solidFill>
                  <a:schemeClr val="tx1"/>
                </a:solidFill>
              </a:rPr>
              <a:t>을 사용하여 출력하기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92080" y="1988840"/>
            <a:ext cx="3384376" cy="1080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‘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(literal) </a:t>
            </a:r>
            <a:r>
              <a:rPr lang="ko-KR" altLang="ko-KR" b="1" dirty="0">
                <a:solidFill>
                  <a:schemeClr val="tx1"/>
                </a:solidFill>
              </a:rPr>
              <a:t>상수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문자</a:t>
            </a:r>
            <a:r>
              <a:rPr lang="en-US" altLang="ko-KR" b="1" dirty="0">
                <a:solidFill>
                  <a:schemeClr val="tx1"/>
                </a:solidFill>
              </a:rPr>
              <a:t>)’ /</a:t>
            </a: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표현식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213085-40BA-C18E-DA30-71961876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4BFAAC-8D12-9A6B-01DA-253124D8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14" y="1468127"/>
            <a:ext cx="4616730" cy="47674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196752"/>
            <a:ext cx="76328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표현식</a:t>
            </a:r>
            <a:r>
              <a:rPr lang="ko-KR" altLang="en-US" b="1" dirty="0">
                <a:solidFill>
                  <a:schemeClr val="tx1"/>
                </a:solidFill>
              </a:rPr>
              <a:t> 안에 </a:t>
            </a:r>
            <a:r>
              <a:rPr lang="ko-KR" altLang="en-US" b="1" dirty="0" err="1">
                <a:solidFill>
                  <a:schemeClr val="tx1"/>
                </a:solidFill>
              </a:rPr>
              <a:t>홑따옴표</a:t>
            </a:r>
            <a:r>
              <a:rPr lang="ko-KR" altLang="en-US" b="1" dirty="0">
                <a:solidFill>
                  <a:schemeClr val="tx1"/>
                </a:solidFill>
              </a:rPr>
              <a:t> 있을 경우 특히 주의 하세요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18EB3-657E-81D0-C3E2-A392CF99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06B2D9-9D88-C920-E8C1-EF8B9593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1833043"/>
            <a:ext cx="8100392" cy="31919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0. </a:t>
            </a:r>
            <a:r>
              <a:rPr lang="ko-KR" altLang="ko-KR" sz="3600" b="1" dirty="0"/>
              <a:t>공부를 시작하기 전에 </a:t>
            </a:r>
            <a:br>
              <a:rPr lang="en-US" altLang="ko-KR" sz="3600" b="1" dirty="0"/>
            </a:br>
            <a:r>
              <a:rPr lang="ko-KR" altLang="ko-KR" sz="3600" b="1" dirty="0"/>
              <a:t>미리 알아두세요</a:t>
            </a:r>
            <a:endParaRPr lang="ko-KR" altLang="ko-KR" sz="3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212976"/>
            <a:ext cx="6336704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이번 장에서 배울 내용들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</a:p>
          <a:p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데이터베이스의 의미와 </a:t>
            </a:r>
            <a:r>
              <a:rPr lang="ko-KR" altLang="ko-KR" b="1" dirty="0" err="1">
                <a:solidFill>
                  <a:schemeClr val="tx1"/>
                </a:solidFill>
              </a:rPr>
              <a:t>오라클의</a:t>
            </a:r>
            <a:r>
              <a:rPr lang="ko-KR" altLang="ko-KR" b="1" dirty="0">
                <a:solidFill>
                  <a:schemeClr val="tx1"/>
                </a:solidFill>
              </a:rPr>
              <a:t> 원리를 살펴봅니다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 err="1">
                <a:solidFill>
                  <a:schemeClr val="tx1"/>
                </a:solidFill>
              </a:rPr>
              <a:t>오라클에</a:t>
            </a:r>
            <a:r>
              <a:rPr lang="ko-KR" altLang="ko-KR" b="1" dirty="0">
                <a:solidFill>
                  <a:schemeClr val="tx1"/>
                </a:solidFill>
              </a:rPr>
              <a:t> 연습용 계정으로 로그인하기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서버가 꺼져 있을 때 켠 후 로그인 하기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사용자 계정 모양으로 프롬프트 바꾸기 입니다</a:t>
            </a:r>
            <a:r>
              <a:rPr lang="en-US" altLang="ko-KR" b="1" dirty="0">
                <a:solidFill>
                  <a:schemeClr val="tx1"/>
                </a:solidFill>
              </a:rPr>
              <a:t> 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1C7BCA-7F2F-02DE-1824-002D204C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196752"/>
            <a:ext cx="76328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표현식</a:t>
            </a:r>
            <a:r>
              <a:rPr lang="ko-KR" altLang="en-US" b="1" dirty="0">
                <a:solidFill>
                  <a:schemeClr val="tx1"/>
                </a:solidFill>
              </a:rPr>
              <a:t> 안에 </a:t>
            </a:r>
            <a:r>
              <a:rPr lang="ko-KR" altLang="en-US" b="1" dirty="0" err="1">
                <a:solidFill>
                  <a:schemeClr val="tx1"/>
                </a:solidFill>
              </a:rPr>
              <a:t>홑따옴표</a:t>
            </a:r>
            <a:r>
              <a:rPr lang="ko-KR" altLang="en-US" b="1" dirty="0">
                <a:solidFill>
                  <a:schemeClr val="tx1"/>
                </a:solidFill>
              </a:rPr>
              <a:t> 있을 경우 특히 주의 하세요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18EB3-657E-81D0-C3E2-A392CF99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844DF5-0A03-27C3-3DCA-4E5C5255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1977018"/>
            <a:ext cx="8388424" cy="26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124744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(4) </a:t>
            </a:r>
            <a:r>
              <a:rPr lang="ko-KR" altLang="ko-KR" b="1" dirty="0">
                <a:solidFill>
                  <a:schemeClr val="tx1"/>
                </a:solidFill>
              </a:rPr>
              <a:t>칼럼 별칭 사용하여 출력하기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E5BDB-FAD1-6811-25F2-4B67A0C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1C73BE-C513-A226-3D56-B3826E6F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1796252"/>
            <a:ext cx="8172400" cy="32949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124744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(4) </a:t>
            </a:r>
            <a:r>
              <a:rPr lang="ko-KR" altLang="ko-KR" b="1" dirty="0">
                <a:solidFill>
                  <a:schemeClr val="tx1"/>
                </a:solidFill>
              </a:rPr>
              <a:t>칼럼 별칭 사용하여 출력하기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E5BDB-FAD1-6811-25F2-4B67A0C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E0FD03-7ACB-CA79-9965-242E52C4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1861232"/>
            <a:ext cx="8388424" cy="31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24744"/>
            <a:ext cx="66247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(5) DISTINCT </a:t>
            </a:r>
            <a:r>
              <a:rPr lang="ko-KR" altLang="ko-KR" b="1" dirty="0">
                <a:solidFill>
                  <a:schemeClr val="tx1"/>
                </a:solidFill>
              </a:rPr>
              <a:t>명령어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중복된 값을 제거하고 출력하기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20A82B-21E4-4E99-5823-63E5DEB2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F86B8E-5061-7206-F9C0-05BDE12A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48" y="1728370"/>
            <a:ext cx="7308304" cy="40840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222" y="1031208"/>
            <a:ext cx="532859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참고 </a:t>
            </a:r>
            <a:r>
              <a:rPr lang="en-US" altLang="ko-KR" b="1" dirty="0">
                <a:solidFill>
                  <a:schemeClr val="tx1"/>
                </a:solidFill>
              </a:rPr>
              <a:t>– distinct </a:t>
            </a:r>
            <a:r>
              <a:rPr lang="ko-KR" altLang="en-US" b="1" dirty="0">
                <a:solidFill>
                  <a:schemeClr val="tx1"/>
                </a:solidFill>
              </a:rPr>
              <a:t>사용시 주의사항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4037F-51A1-1136-F96B-45FEBF74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D7969D-8668-7F79-14F4-EE008DA5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1729761"/>
            <a:ext cx="7164288" cy="42195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24744"/>
            <a:ext cx="66247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(5) DISTINCT </a:t>
            </a:r>
            <a:r>
              <a:rPr lang="ko-KR" altLang="ko-KR" b="1" dirty="0">
                <a:solidFill>
                  <a:schemeClr val="tx1"/>
                </a:solidFill>
              </a:rPr>
              <a:t>명령어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중복된 값을 제거하고 출력하기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3BDA17-EFC6-C9ED-8372-A699AAE2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633DDC-C232-D802-9E14-C590CAD0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945357"/>
            <a:ext cx="8460432" cy="19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5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1124744"/>
            <a:ext cx="734481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(6) </a:t>
            </a:r>
            <a:r>
              <a:rPr lang="ko-KR" altLang="ko-KR" b="1" dirty="0">
                <a:solidFill>
                  <a:schemeClr val="tx1"/>
                </a:solidFill>
              </a:rPr>
              <a:t>연결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합성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연산자</a:t>
            </a:r>
            <a:r>
              <a:rPr lang="en-US" altLang="ko-KR" b="1" dirty="0">
                <a:solidFill>
                  <a:schemeClr val="tx1"/>
                </a:solidFill>
              </a:rPr>
              <a:t> (Concatenation)</a:t>
            </a:r>
            <a:r>
              <a:rPr lang="ko-KR" altLang="ko-KR" b="1" dirty="0">
                <a:solidFill>
                  <a:schemeClr val="tx1"/>
                </a:solidFill>
              </a:rPr>
              <a:t>로 칼럼을 붙여서 출력하기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FBCA7-0154-96C7-71DA-359116DB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EB2AC3-C238-9E09-5F17-FB8F38BB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1844824"/>
            <a:ext cx="7452320" cy="38899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5FB50-1C94-A656-A407-2AD14DC8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8EED2D-8911-E587-70F9-816E0D93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0" y="1836836"/>
            <a:ext cx="7596336" cy="4304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826ED5-93D9-EE68-F61C-6A55C6ADA88E}"/>
              </a:ext>
            </a:extLst>
          </p:cNvPr>
          <p:cNvSpPr/>
          <p:nvPr/>
        </p:nvSpPr>
        <p:spPr>
          <a:xfrm>
            <a:off x="179512" y="1124744"/>
            <a:ext cx="734481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(6) </a:t>
            </a:r>
            <a:r>
              <a:rPr lang="ko-KR" altLang="ko-KR" b="1" dirty="0">
                <a:solidFill>
                  <a:schemeClr val="tx1"/>
                </a:solidFill>
              </a:rPr>
              <a:t>연결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합성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연산자</a:t>
            </a:r>
            <a:r>
              <a:rPr lang="en-US" altLang="ko-KR" b="1" dirty="0">
                <a:solidFill>
                  <a:schemeClr val="tx1"/>
                </a:solidFill>
              </a:rPr>
              <a:t> (Concatenation)</a:t>
            </a:r>
            <a:r>
              <a:rPr lang="ko-KR" altLang="ko-KR" b="1" dirty="0">
                <a:solidFill>
                  <a:schemeClr val="tx1"/>
                </a:solidFill>
              </a:rPr>
              <a:t>로 칼럼을 붙여서 출력하기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96752"/>
            <a:ext cx="828092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연결 연산자 연습 문제</a:t>
            </a:r>
            <a:r>
              <a:rPr lang="en-US" altLang="ko-KR" b="1" dirty="0">
                <a:solidFill>
                  <a:schemeClr val="tx1"/>
                </a:solidFill>
              </a:rPr>
              <a:t> 1 :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ko-KR" b="1" dirty="0">
                <a:solidFill>
                  <a:schemeClr val="tx1"/>
                </a:solidFill>
              </a:rPr>
              <a:t>테이블에서 모든 학생의 이름과</a:t>
            </a:r>
            <a:r>
              <a:rPr lang="en-US" altLang="ko-KR" b="1" dirty="0">
                <a:solidFill>
                  <a:schemeClr val="tx1"/>
                </a:solidFill>
              </a:rPr>
              <a:t> ID </a:t>
            </a:r>
            <a:r>
              <a:rPr lang="ko-KR" altLang="ko-KR" b="1" dirty="0">
                <a:solidFill>
                  <a:schemeClr val="tx1"/>
                </a:solidFill>
              </a:rPr>
              <a:t>와 체중을 아래 화면과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 err="1">
                <a:solidFill>
                  <a:schemeClr val="tx1"/>
                </a:solidFill>
              </a:rPr>
              <a:t>컬럼</a:t>
            </a:r>
            <a:r>
              <a:rPr lang="ko-KR" altLang="ko-KR" b="1" dirty="0">
                <a:solidFill>
                  <a:schemeClr val="tx1"/>
                </a:solidFill>
              </a:rPr>
              <a:t> 이름도</a:t>
            </a:r>
            <a:r>
              <a:rPr lang="en-US" altLang="ko-KR" b="1" dirty="0">
                <a:solidFill>
                  <a:schemeClr val="tx1"/>
                </a:solidFill>
              </a:rPr>
              <a:t> "ID AND WEIGHT" </a:t>
            </a:r>
            <a:r>
              <a:rPr lang="ko-KR" altLang="ko-KR" b="1" dirty="0">
                <a:solidFill>
                  <a:schemeClr val="tx1"/>
                </a:solidFill>
              </a:rPr>
              <a:t>로 나오게 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53887" y="4638560"/>
            <a:ext cx="3528392" cy="677222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5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총 </a:t>
            </a:r>
            <a:r>
              <a:rPr kumimoji="1" lang="en-US" altLang="ko-KR" sz="15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20</a:t>
            </a:r>
            <a:r>
              <a:rPr kumimoji="1" lang="ko-KR" altLang="en-US" sz="15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행인데</a:t>
            </a:r>
            <a:r>
              <a:rPr kumimoji="1" lang="en-US" altLang="ko-KR" sz="15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지면 관계상 이하 </a:t>
            </a:r>
            <a:r>
              <a:rPr kumimoji="1" lang="ko-KR" altLang="en-US" sz="1500" dirty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내용은 생략합니다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9794AA-3225-B445-B8C4-AAC0B798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3D97FF-E30A-D41C-0674-BE937E32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43247"/>
            <a:ext cx="5878435" cy="20289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453336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96752"/>
            <a:ext cx="828092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연결 연산자 연습 문제</a:t>
            </a:r>
            <a:r>
              <a:rPr lang="en-US" altLang="ko-KR" b="1" dirty="0">
                <a:solidFill>
                  <a:schemeClr val="tx1"/>
                </a:solidFill>
              </a:rPr>
              <a:t> 2: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모든 사람들의 이름과 직업을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5902CE-1C4E-D263-E821-BC224FE4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E5F91-D021-11E8-4C37-69DD2E0A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41" y="2427592"/>
            <a:ext cx="6810318" cy="3709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공부를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524E82-55C5-E1EC-CF78-0AF45003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00EBA-1E7A-C3E8-EDD8-E826C5D2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42129"/>
            <a:ext cx="8686800" cy="4385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96752"/>
            <a:ext cx="828092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연결 연산자 연습문제</a:t>
            </a:r>
            <a:r>
              <a:rPr lang="en-US" altLang="ko-KR" b="1" dirty="0">
                <a:solidFill>
                  <a:schemeClr val="tx1"/>
                </a:solidFill>
              </a:rPr>
              <a:t> 3: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모든 사원의 이름과 급여를 아래와 같은 형태로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출력하세요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5D06EB-5F9B-A099-C637-B91D3BD2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88953D-0E27-688F-FDBC-6D80F9B3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204863"/>
            <a:ext cx="5616624" cy="39666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196752"/>
            <a:ext cx="655272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(7) </a:t>
            </a:r>
            <a:r>
              <a:rPr lang="ko-KR" altLang="ko-KR" b="1" dirty="0">
                <a:solidFill>
                  <a:schemeClr val="tx1"/>
                </a:solidFill>
              </a:rPr>
              <a:t>원하는 조건만 골라내기</a:t>
            </a:r>
            <a:r>
              <a:rPr lang="en-US" altLang="ko-KR" b="1" dirty="0">
                <a:solidFill>
                  <a:schemeClr val="tx1"/>
                </a:solidFill>
              </a:rPr>
              <a:t> - WHERE </a:t>
            </a:r>
            <a:r>
              <a:rPr lang="ko-KR" altLang="ko-KR" b="1" dirty="0">
                <a:solidFill>
                  <a:schemeClr val="tx1"/>
                </a:solidFill>
              </a:rPr>
              <a:t>절 사용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95536" y="1916832"/>
            <a:ext cx="4443338" cy="93610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 [ Column or Expression ]</a:t>
            </a:r>
            <a:endParaRPr kumimoji="1" lang="en-US" altLang="ko-KR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 [ Table  or View ]</a:t>
            </a:r>
            <a:endParaRPr kumimoji="1" lang="en-US" altLang="ko-KR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WHERE  </a:t>
            </a:r>
            <a:r>
              <a:rPr kumimoji="1" lang="ko-KR" altLang="en-US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원하는 조건  </a:t>
            </a:r>
            <a:r>
              <a:rPr kumimoji="1" lang="en-US" altLang="ko-KR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93060" y="1916832"/>
            <a:ext cx="2735324" cy="9361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조회 조건이 숫자일 경우 그냥 사용 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2CE41-5040-8365-8419-04F96A6C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ED8F7B-29DF-8A70-FCC4-ED9E227F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75252"/>
            <a:ext cx="8277722" cy="23797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0072" y="3855186"/>
            <a:ext cx="3384376" cy="13681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문자는 홑 따옴표 써야 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대소문자 구분합니다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53B51-9D62-9665-095A-4B828A1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2F1C1B-08E7-DA2F-EDAA-5151ABC4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2" y="1126133"/>
            <a:ext cx="8496436" cy="2072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938A4C-C063-AA7D-7678-353ABAD00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682057"/>
            <a:ext cx="4667622" cy="17144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453336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CB92C-2EA0-A963-F083-E03999E8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75E512-3EB9-8639-F5D0-95FA0CDB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760"/>
            <a:ext cx="8028384" cy="16633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D7B9AD-7E1D-CF95-5DAC-82D18E09E5FB}"/>
              </a:ext>
            </a:extLst>
          </p:cNvPr>
          <p:cNvSpPr/>
          <p:nvPr/>
        </p:nvSpPr>
        <p:spPr>
          <a:xfrm>
            <a:off x="1043608" y="3140968"/>
            <a:ext cx="280831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윈도용 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E59D97-D34F-9F00-3E0A-18AC26C3C76D}"/>
              </a:ext>
            </a:extLst>
          </p:cNvPr>
          <p:cNvSpPr/>
          <p:nvPr/>
        </p:nvSpPr>
        <p:spPr>
          <a:xfrm>
            <a:off x="5149044" y="3140968"/>
            <a:ext cx="280831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유닉스용 오라클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pic>
        <p:nvPicPr>
          <p:cNvPr id="13" name="그림 12" descr="1장_p19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5193409" cy="2165836"/>
          </a:xfrm>
          <a:prstGeom prst="rect">
            <a:avLst/>
          </a:prstGeom>
        </p:spPr>
      </p:pic>
      <p:pic>
        <p:nvPicPr>
          <p:cNvPr id="14" name="그림 13" descr="1장_p19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933056"/>
            <a:ext cx="3360779" cy="1941784"/>
          </a:xfrm>
          <a:prstGeom prst="rect">
            <a:avLst/>
          </a:prstGeom>
        </p:spPr>
      </p:pic>
      <p:pic>
        <p:nvPicPr>
          <p:cNvPr id="15" name="그림 14" descr="1장_p19_그림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933056"/>
            <a:ext cx="3360779" cy="19417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99992" y="1844824"/>
            <a:ext cx="3384376" cy="648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홑 따옴표 사용하세요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635896" y="4509120"/>
            <a:ext cx="1728192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대소문자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구분 안 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96C79-373B-F445-BF99-9F1F4AD66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1196752"/>
            <a:ext cx="712879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(8) SQL </a:t>
            </a:r>
            <a:r>
              <a:rPr lang="ko-KR" altLang="ko-KR" b="1" dirty="0">
                <a:solidFill>
                  <a:schemeClr val="tx1"/>
                </a:solidFill>
              </a:rPr>
              <a:t>에서 기본 산술연산자 사용하기 </a:t>
            </a: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45665-E2B3-01D1-6B9B-97D3635E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466805-AA01-DBB7-F7FD-5232FA8D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28800"/>
            <a:ext cx="6876256" cy="44427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453336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052736"/>
            <a:ext cx="57606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(9) </a:t>
            </a:r>
            <a:r>
              <a:rPr lang="ko-KR" altLang="ko-KR" b="1" dirty="0">
                <a:solidFill>
                  <a:schemeClr val="tx1"/>
                </a:solidFill>
              </a:rPr>
              <a:t>다양한 연산자를 활용하는 방법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D4EC93-01F6-3B8B-0756-C998759D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F618A9-E283-D343-1959-9EFABB48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36" y="1481831"/>
            <a:ext cx="7038528" cy="47312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24744"/>
            <a:ext cx="554461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① 비교 연산자 사용하기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숫자와 문자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ED5C2B-5E4B-63F8-FECB-620D1977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255679-3FF6-B9B0-E146-2AD6EAE6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40" y="1889448"/>
            <a:ext cx="8244408" cy="1994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1124744"/>
            <a:ext cx="554461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① 비교 연산자 사용하기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날짜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7A1E33-94F7-6C8C-EAEE-A578C3A6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C94C49-4211-3295-5D44-9C85FFD6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30" y="1700808"/>
            <a:ext cx="7405948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1196752"/>
            <a:ext cx="8640960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② BETWEEN </a:t>
            </a:r>
            <a:r>
              <a:rPr lang="ko-KR" altLang="ko-KR" b="1" dirty="0">
                <a:solidFill>
                  <a:schemeClr val="tx1"/>
                </a:solidFill>
              </a:rPr>
              <a:t>연산자를 사용하여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이</a:t>
            </a:r>
            <a:r>
              <a:rPr lang="en-US" altLang="ko-KR" b="1" dirty="0">
                <a:solidFill>
                  <a:schemeClr val="tx1"/>
                </a:solidFill>
              </a:rPr>
              <a:t> 2000 </a:t>
            </a:r>
            <a:r>
              <a:rPr lang="ko-KR" altLang="ko-KR" b="1" dirty="0">
                <a:solidFill>
                  <a:schemeClr val="tx1"/>
                </a:solidFill>
              </a:rPr>
              <a:t>과</a:t>
            </a:r>
            <a:r>
              <a:rPr lang="en-US" altLang="ko-KR" b="1" dirty="0">
                <a:solidFill>
                  <a:schemeClr val="tx1"/>
                </a:solidFill>
              </a:rPr>
              <a:t> 3000 </a:t>
            </a:r>
            <a:r>
              <a:rPr lang="ko-KR" altLang="ko-KR" b="1" dirty="0">
                <a:solidFill>
                  <a:schemeClr val="tx1"/>
                </a:solidFill>
              </a:rPr>
              <a:t>사이인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</a:t>
            </a:r>
            <a:r>
              <a:rPr lang="ko-KR" altLang="ko-KR" b="1" dirty="0">
                <a:solidFill>
                  <a:schemeClr val="tx1"/>
                </a:solidFill>
              </a:rPr>
              <a:t>사람들의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empno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을 출력하세요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C9F3AE-FA87-F1B9-89F6-DF383DDE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933981-6312-5383-AF4A-7DCB105F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0" y="2325451"/>
            <a:ext cx="8323299" cy="2641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실습을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67544" y="1124744"/>
            <a:ext cx="640871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DB</a:t>
            </a:r>
            <a:r>
              <a:rPr lang="ko-KR" altLang="en-US" b="1" dirty="0">
                <a:solidFill>
                  <a:schemeClr val="tx1"/>
                </a:solidFill>
              </a:rPr>
              <a:t>가 시작되어 있을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때 오라클에 접속하기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16016" y="4509120"/>
            <a:ext cx="3528392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오라클 </a:t>
            </a:r>
            <a:r>
              <a:rPr lang="en-US" altLang="ko-KR" b="1" dirty="0">
                <a:solidFill>
                  <a:schemeClr val="tx1"/>
                </a:solidFill>
              </a:rPr>
              <a:t>19c – </a:t>
            </a:r>
            <a:r>
              <a:rPr lang="ko-KR" altLang="en-US" b="1" dirty="0">
                <a:solidFill>
                  <a:schemeClr val="tx1"/>
                </a:solidFill>
              </a:rPr>
              <a:t>윈도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7EEA05-08CA-3E67-FB2D-7EC7399D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572062-76F6-FE95-8250-ADD1FE2D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2" y="1802149"/>
            <a:ext cx="7668344" cy="38797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1196752"/>
            <a:ext cx="475252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Between </a:t>
            </a:r>
            <a:r>
              <a:rPr lang="ko-KR" altLang="en-US" b="1" dirty="0">
                <a:solidFill>
                  <a:schemeClr val="tx1"/>
                </a:solidFill>
              </a:rPr>
              <a:t>연산자로 문자나 날짜도 조회 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C58047-2117-4CC2-113C-AD949727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572C27-4353-F893-4E4D-C72E8032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2002665"/>
            <a:ext cx="7596336" cy="36644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96752"/>
            <a:ext cx="58326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③ IN </a:t>
            </a:r>
            <a:r>
              <a:rPr lang="ko-KR" altLang="ko-KR" b="1" dirty="0">
                <a:solidFill>
                  <a:schemeClr val="tx1"/>
                </a:solidFill>
              </a:rPr>
              <a:t>연산자로 여러 조건을 간편하게 검색하기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ED85D1-93DA-10F8-2521-9C130807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BB645C-6E81-F9FA-61CE-7CC8A86A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4" y="1851453"/>
            <a:ext cx="8528703" cy="31550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24744"/>
            <a:ext cx="6912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④ LIKE </a:t>
            </a:r>
            <a:r>
              <a:rPr lang="ko-KR" altLang="ko-KR" b="1" dirty="0">
                <a:solidFill>
                  <a:schemeClr val="tx1"/>
                </a:solidFill>
              </a:rPr>
              <a:t>연산자로 비슷한 것들 모두 찾기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484784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% : </a:t>
            </a:r>
            <a:r>
              <a:rPr lang="ko-KR" altLang="ko-KR" b="1" dirty="0">
                <a:solidFill>
                  <a:schemeClr val="tx1"/>
                </a:solidFill>
              </a:rPr>
              <a:t>글자수 제한 없고</a:t>
            </a:r>
            <a:r>
              <a:rPr lang="en-US" altLang="ko-KR" b="1" dirty="0">
                <a:solidFill>
                  <a:schemeClr val="tx1"/>
                </a:solidFill>
              </a:rPr>
              <a:t> (0 </a:t>
            </a:r>
            <a:r>
              <a:rPr lang="ko-KR" altLang="ko-KR" b="1" dirty="0">
                <a:solidFill>
                  <a:schemeClr val="tx1"/>
                </a:solidFill>
              </a:rPr>
              <a:t>개 포함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어떤 글자가 와도 상관없습니다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_ ( Underscore ) : </a:t>
            </a:r>
            <a:r>
              <a:rPr lang="ko-KR" altLang="ko-KR" b="1" dirty="0">
                <a:solidFill>
                  <a:schemeClr val="tx1"/>
                </a:solidFill>
              </a:rPr>
              <a:t>글자수는 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글자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ko-KR" b="1" dirty="0">
                <a:solidFill>
                  <a:schemeClr val="tx1"/>
                </a:solidFill>
              </a:rPr>
              <a:t> 어떤 글자가 와도 상관없습니다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A3F8E-1401-3273-48AB-AE02716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E309FC-F748-E23F-6936-2418C37D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38" y="2613397"/>
            <a:ext cx="8300101" cy="2448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DC28F7-7A73-799A-5717-9B1ABF996619}"/>
              </a:ext>
            </a:extLst>
          </p:cNvPr>
          <p:cNvSpPr/>
          <p:nvPr/>
        </p:nvSpPr>
        <p:spPr>
          <a:xfrm>
            <a:off x="2051720" y="5373216"/>
            <a:ext cx="38164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 페이지로 이어집니다</a:t>
            </a:r>
            <a:r>
              <a:rPr lang="en-US" altLang="ko-KR" b="1" dirty="0">
                <a:solidFill>
                  <a:schemeClr val="tx1"/>
                </a:solidFill>
              </a:rPr>
              <a:t>…..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24744"/>
            <a:ext cx="6912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④ LIKE </a:t>
            </a:r>
            <a:r>
              <a:rPr lang="ko-KR" altLang="ko-KR" b="1" dirty="0">
                <a:solidFill>
                  <a:schemeClr val="tx1"/>
                </a:solidFill>
              </a:rPr>
              <a:t>연산자로 비슷한 것들 모두 찾기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484784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% : </a:t>
            </a:r>
            <a:r>
              <a:rPr lang="ko-KR" altLang="ko-KR" b="1" dirty="0">
                <a:solidFill>
                  <a:schemeClr val="tx1"/>
                </a:solidFill>
              </a:rPr>
              <a:t>글자수 제한 없고</a:t>
            </a:r>
            <a:r>
              <a:rPr lang="en-US" altLang="ko-KR" b="1" dirty="0">
                <a:solidFill>
                  <a:schemeClr val="tx1"/>
                </a:solidFill>
              </a:rPr>
              <a:t> (0 </a:t>
            </a:r>
            <a:r>
              <a:rPr lang="ko-KR" altLang="ko-KR" b="1" dirty="0">
                <a:solidFill>
                  <a:schemeClr val="tx1"/>
                </a:solidFill>
              </a:rPr>
              <a:t>개 포함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어떤 글자가 와도 상관없습니다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_ ( Underscore ) : </a:t>
            </a:r>
            <a:r>
              <a:rPr lang="ko-KR" altLang="ko-KR" b="1" dirty="0">
                <a:solidFill>
                  <a:schemeClr val="tx1"/>
                </a:solidFill>
              </a:rPr>
              <a:t>글자수는 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글자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ko-KR" b="1" dirty="0">
                <a:solidFill>
                  <a:schemeClr val="tx1"/>
                </a:solidFill>
              </a:rPr>
              <a:t> 어떤 글자가 와도 상관없습니다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A3F8E-1401-3273-48AB-AE02716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1CAB3-2D95-ED53-3B2A-B9ED87D5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32757"/>
            <a:ext cx="8686800" cy="19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124744"/>
            <a:ext cx="806489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입사일이 </a:t>
            </a:r>
            <a:r>
              <a:rPr lang="en-US" altLang="ko-KR" b="1" dirty="0">
                <a:solidFill>
                  <a:schemeClr val="tx1"/>
                </a:solidFill>
              </a:rPr>
              <a:t>12</a:t>
            </a:r>
            <a:r>
              <a:rPr lang="ko-KR" altLang="en-US" b="1" dirty="0">
                <a:solidFill>
                  <a:schemeClr val="tx1"/>
                </a:solidFill>
              </a:rPr>
              <a:t>월인 사람 조회하기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43608" y="4293096"/>
            <a:ext cx="2664296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유닉스용 오라클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20072" y="4293096"/>
            <a:ext cx="2664296" cy="504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5717E2-9916-ED2C-B901-8244D019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056EFC-0C2C-9B2B-51DC-C6C5D3D6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4" y="1817440"/>
            <a:ext cx="7740352" cy="21863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1196752"/>
            <a:ext cx="820891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⑤</a:t>
            </a:r>
            <a:r>
              <a:rPr lang="ko-KR" altLang="ko-KR" b="1" dirty="0">
                <a:solidFill>
                  <a:schemeClr val="tx1"/>
                </a:solidFill>
              </a:rPr>
              <a:t>값이 무엇인지 모를 경우</a:t>
            </a:r>
            <a:r>
              <a:rPr lang="en-US" altLang="ko-KR" b="1" dirty="0">
                <a:solidFill>
                  <a:schemeClr val="tx1"/>
                </a:solidFill>
              </a:rPr>
              <a:t> - IS NULL / IS NOT NULL </a:t>
            </a:r>
            <a:r>
              <a:rPr lang="ko-KR" altLang="ko-KR" b="1" dirty="0">
                <a:solidFill>
                  <a:schemeClr val="tx1"/>
                </a:solidFill>
              </a:rPr>
              <a:t>연산자를 활용하기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A8D70-927C-6D61-6F58-5A78D43D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3820AE-D70F-6BB4-47A6-9FEFC879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3" y="1675830"/>
            <a:ext cx="6576493" cy="3028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5FFCDB-A0E7-F6A2-09E3-17F81FA0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284984"/>
            <a:ext cx="4932040" cy="15234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71600" y="4941168"/>
            <a:ext cx="2952328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NULL </a:t>
            </a:r>
            <a:r>
              <a:rPr lang="ko-KR" altLang="en-US" b="1" dirty="0">
                <a:solidFill>
                  <a:schemeClr val="tx1"/>
                </a:solidFill>
              </a:rPr>
              <a:t>값 조회하기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20072" y="4941168"/>
            <a:ext cx="2952328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NULL </a:t>
            </a:r>
            <a:r>
              <a:rPr lang="ko-KR" altLang="en-US" b="1" dirty="0">
                <a:solidFill>
                  <a:schemeClr val="tx1"/>
                </a:solidFill>
              </a:rPr>
              <a:t>아닌 값 조회하기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" y="36493"/>
            <a:ext cx="646620" cy="83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DECC6F-5368-2F29-AD80-72F01BCB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231683-A7BB-FB14-853B-618A25562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8" y="1278062"/>
            <a:ext cx="8028384" cy="34643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24744"/>
            <a:ext cx="813690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⑥ </a:t>
            </a:r>
            <a:r>
              <a:rPr lang="ko-KR" altLang="ko-KR" b="1" dirty="0">
                <a:solidFill>
                  <a:schemeClr val="tx1"/>
                </a:solidFill>
              </a:rPr>
              <a:t>검색조건이 두 개 이상일 경우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600" y="5540053"/>
            <a:ext cx="309634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AND : </a:t>
            </a:r>
            <a:r>
              <a:rPr lang="ko-KR" altLang="en-US" b="1" dirty="0">
                <a:solidFill>
                  <a:schemeClr val="tx1"/>
                </a:solidFill>
              </a:rPr>
              <a:t>두 조건 모두 만족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09000" y="5540053"/>
            <a:ext cx="345638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OR </a:t>
            </a:r>
            <a:r>
              <a:rPr lang="en-US" altLang="ko-KR" b="1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두 조건 중 한가지만 만족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2783C-8550-8AD7-101A-15354444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F9C08B-E1CC-6764-B7A6-48A4AA436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7" y="1725527"/>
            <a:ext cx="8460432" cy="36969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7584" y="1196752"/>
            <a:ext cx="734481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연산자의 우선 순위를 조심하세요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DA579-A064-C2CC-0F82-A574EDD8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4F6042-3BB6-4CED-AE2D-40ECC513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1732860"/>
            <a:ext cx="8316416" cy="37843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980728"/>
            <a:ext cx="80648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⑦ 사용자에게 조건을 입력 받아서 조건에 맞는 값 출력하기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CAD57-8A65-ECD0-E517-7F9EDA78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868762-CEB0-AD7F-01A6-C1018C79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15" y="1661558"/>
            <a:ext cx="8244408" cy="2180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6566FA-3215-BD4F-F0F2-116D17EE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6" y="4042171"/>
            <a:ext cx="8460432" cy="20672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실습을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27ACB-46C0-B941-6EFE-D85DB165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42D5D3-0543-586F-591C-10521217FFEE}"/>
              </a:ext>
            </a:extLst>
          </p:cNvPr>
          <p:cNvSpPr/>
          <p:nvPr/>
        </p:nvSpPr>
        <p:spPr>
          <a:xfrm>
            <a:off x="467544" y="1124744"/>
            <a:ext cx="640871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DB</a:t>
            </a:r>
            <a:r>
              <a:rPr lang="ko-KR" altLang="en-US" b="1" dirty="0">
                <a:solidFill>
                  <a:schemeClr val="tx1"/>
                </a:solidFill>
              </a:rPr>
              <a:t>가 종료되어 있을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때 오라클에 접속하기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83F7C-3C39-A109-0859-54237547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700571"/>
            <a:ext cx="7956376" cy="31331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1124744"/>
            <a:ext cx="842493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b="1" dirty="0">
                <a:solidFill>
                  <a:schemeClr val="tx1"/>
                </a:solidFill>
              </a:rPr>
              <a:t>10) </a:t>
            </a:r>
            <a:r>
              <a:rPr lang="ko-KR" altLang="ko-KR" b="1" dirty="0">
                <a:solidFill>
                  <a:schemeClr val="tx1"/>
                </a:solidFill>
              </a:rPr>
              <a:t>정렬하여 출력하기</a:t>
            </a:r>
            <a:r>
              <a:rPr lang="en-US" altLang="ko-KR" b="1" dirty="0">
                <a:solidFill>
                  <a:schemeClr val="tx1"/>
                </a:solidFill>
              </a:rPr>
              <a:t> - ORDER BY </a:t>
            </a:r>
            <a:r>
              <a:rPr lang="ko-KR" altLang="ko-KR" b="1" dirty="0">
                <a:solidFill>
                  <a:schemeClr val="tx1"/>
                </a:solidFill>
              </a:rPr>
              <a:t>절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772816"/>
            <a:ext cx="8280920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한 글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b="1" dirty="0">
                <a:solidFill>
                  <a:schemeClr val="tx1"/>
                </a:solidFill>
              </a:rPr>
              <a:t>가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나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다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라 </a:t>
            </a:r>
            <a:r>
              <a:rPr lang="en-US" altLang="ko-KR" b="1" dirty="0">
                <a:solidFill>
                  <a:schemeClr val="tx1"/>
                </a:solidFill>
              </a:rPr>
              <a:t>…..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영 어</a:t>
            </a:r>
            <a:r>
              <a:rPr lang="en-US" altLang="ko-KR" b="1" dirty="0">
                <a:solidFill>
                  <a:schemeClr val="tx1"/>
                </a:solidFill>
              </a:rPr>
              <a:t>: A , B , C , D……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숫</a:t>
            </a:r>
            <a:r>
              <a:rPr lang="ko-KR" altLang="ko-KR" b="1" dirty="0">
                <a:solidFill>
                  <a:schemeClr val="tx1"/>
                </a:solidFill>
              </a:rPr>
              <a:t> 자</a:t>
            </a:r>
            <a:r>
              <a:rPr lang="en-US" altLang="ko-KR" b="1" dirty="0">
                <a:solidFill>
                  <a:schemeClr val="tx1"/>
                </a:solidFill>
              </a:rPr>
              <a:t>: 1 , 2 , 3 , 4……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날 짜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b="1" dirty="0">
                <a:solidFill>
                  <a:schemeClr val="tx1"/>
                </a:solidFill>
              </a:rPr>
              <a:t>예전 날짜부터 시작해서 최근 날짜로 정렬됩니다</a:t>
            </a:r>
            <a:r>
              <a:rPr lang="en-US" altLang="ko-KR" b="1" dirty="0">
                <a:solidFill>
                  <a:schemeClr val="tx1"/>
                </a:solidFill>
              </a:rPr>
              <a:t>.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67744" y="3645024"/>
            <a:ext cx="4104456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날짜 특히 주의하세요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3C9808-149B-41F3-933A-E61E51CA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1205" y="1191667"/>
            <a:ext cx="2736304" cy="4320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정렬 안 하고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65621" y="1191667"/>
            <a:ext cx="2736304" cy="4320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정렬 하고 출력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51620" y="5586137"/>
            <a:ext cx="6840760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오름차순은</a:t>
            </a:r>
            <a:r>
              <a:rPr lang="en-US" altLang="ko-KR" dirty="0">
                <a:solidFill>
                  <a:schemeClr val="tx1"/>
                </a:solidFill>
              </a:rPr>
              <a:t> ASC , </a:t>
            </a:r>
            <a:r>
              <a:rPr lang="ko-KR" altLang="ko-KR" dirty="0">
                <a:solidFill>
                  <a:schemeClr val="tx1"/>
                </a:solidFill>
              </a:rPr>
              <a:t>내림차순은</a:t>
            </a:r>
            <a:r>
              <a:rPr lang="en-US" altLang="ko-KR" dirty="0">
                <a:solidFill>
                  <a:schemeClr val="tx1"/>
                </a:solidFill>
              </a:rPr>
              <a:t> DES </a:t>
            </a:r>
            <a:r>
              <a:rPr lang="ko-KR" altLang="en-US" dirty="0">
                <a:solidFill>
                  <a:schemeClr val="tx1"/>
                </a:solidFill>
              </a:rPr>
              <a:t>사용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기본값은 오름차순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EF87FA-5D70-EA21-49A8-6D6C7850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71C791-DDE7-7710-802B-49067BDD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1" y="1710716"/>
            <a:ext cx="7524328" cy="38686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552" y="1124744"/>
            <a:ext cx="367240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두 번 정렬 하기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22209" y="1124744"/>
            <a:ext cx="3672408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숫자로 정렬 컬럼 위치  지정하기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C3253E-70C8-223A-BBC2-A6F854F6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BDEAB8-53D2-3D38-07F3-4D3C866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6" y="1628800"/>
            <a:ext cx="4295220" cy="4384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A232E-75E7-319B-B4A5-B12C0766D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36" y="1635095"/>
            <a:ext cx="4353395" cy="43845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9552" y="1628800"/>
          <a:ext cx="8136904" cy="2088230"/>
        </p:xfrm>
        <a:graphic>
          <a:graphicData uri="http://schemas.openxmlformats.org/drawingml/2006/table">
            <a:tbl>
              <a:tblPr/>
              <a:tblGrid>
                <a:gridCol w="1645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연산자 종류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내</a:t>
                      </a: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  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용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UNION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두 집합의 결과를 합쳐서 출력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중복 값 제거하고 정렬함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UNION ALL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두 집합을 결과를 합쳐서 출력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중복 값 제거 안하고 정렬 안 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INTERSECT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두 집합의 교집합 결과를 출력함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정렬함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MINUS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두 집합의 </a:t>
                      </a:r>
                      <a:r>
                        <a:rPr lang="ko-KR" sz="1500" kern="100" dirty="0" err="1">
                          <a:latin typeface="맑은 고딕"/>
                          <a:ea typeface="맑은 고딕"/>
                          <a:cs typeface="Times New Roman"/>
                        </a:rPr>
                        <a:t>차집합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 결과를 출력함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정렬함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쿼리의 순서 중요함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39552" y="3861048"/>
            <a:ext cx="8136904" cy="223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첫째 두 집합의 </a:t>
            </a:r>
            <a:r>
              <a:rPr lang="en-US" altLang="ko-KR" dirty="0">
                <a:solidFill>
                  <a:schemeClr val="tx1"/>
                </a:solidFill>
              </a:rPr>
              <a:t>SELECT </a:t>
            </a:r>
            <a:r>
              <a:rPr lang="ko-KR" altLang="ko-KR" dirty="0">
                <a:solidFill>
                  <a:schemeClr val="tx1"/>
                </a:solidFill>
              </a:rPr>
              <a:t>절에 오는 칼럼의 개수가 동일해야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둘째 두 집합의 </a:t>
            </a:r>
            <a:r>
              <a:rPr lang="en-US" altLang="ko-KR" dirty="0">
                <a:solidFill>
                  <a:schemeClr val="tx1"/>
                </a:solidFill>
              </a:rPr>
              <a:t>SELECT </a:t>
            </a:r>
            <a:r>
              <a:rPr lang="ko-KR" altLang="ko-KR" dirty="0">
                <a:solidFill>
                  <a:schemeClr val="tx1"/>
                </a:solidFill>
              </a:rPr>
              <a:t>절에 오는 칼럼의 데이터 형이 동일해야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셋째 두 집합의 칼럼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명은 달라도 상관없습니다</a:t>
            </a:r>
            <a:r>
              <a:rPr lang="en-US" altLang="ko-KR" dirty="0">
                <a:solidFill>
                  <a:schemeClr val="tx1"/>
                </a:solidFill>
              </a:rPr>
              <a:t>.                      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1052736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(11) </a:t>
            </a:r>
            <a:r>
              <a:rPr lang="ko-KR" altLang="ko-KR" b="1" dirty="0">
                <a:solidFill>
                  <a:schemeClr val="tx1"/>
                </a:solidFill>
              </a:rPr>
              <a:t>집합 연산자</a:t>
            </a:r>
            <a:r>
              <a:rPr lang="en-US" altLang="ko-KR" b="1" dirty="0">
                <a:solidFill>
                  <a:schemeClr val="tx1"/>
                </a:solidFill>
              </a:rPr>
              <a:t> ( SET OPERATOR 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987B34-BF12-5C4B-8F5E-37536BF0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196752"/>
            <a:ext cx="828092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① UNION / UNION ALL ( </a:t>
            </a:r>
            <a:r>
              <a:rPr lang="ko-KR" altLang="ko-KR" b="1" dirty="0">
                <a:solidFill>
                  <a:schemeClr val="tx1"/>
                </a:solidFill>
              </a:rPr>
              <a:t>두 집합의 결과들을 더합니다</a:t>
            </a:r>
            <a:r>
              <a:rPr lang="en-US" altLang="ko-KR" b="1" dirty="0">
                <a:solidFill>
                  <a:schemeClr val="tx1"/>
                </a:solidFill>
              </a:rPr>
              <a:t> 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928610-EC8F-06E3-01EE-04687B52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A72946-CF7D-EC21-708B-F1A79FD6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1" y="1722730"/>
            <a:ext cx="7020272" cy="40286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196752"/>
            <a:ext cx="828092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① UNION / UNION ALL ( </a:t>
            </a:r>
            <a:r>
              <a:rPr lang="ko-KR" altLang="ko-KR" b="1" dirty="0">
                <a:solidFill>
                  <a:schemeClr val="tx1"/>
                </a:solidFill>
              </a:rPr>
              <a:t>두 집합의 결과들을 더합니다</a:t>
            </a:r>
            <a:r>
              <a:rPr lang="en-US" altLang="ko-KR" b="1" dirty="0">
                <a:solidFill>
                  <a:schemeClr val="tx1"/>
                </a:solidFill>
              </a:rPr>
              <a:t> 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928610-EC8F-06E3-01EE-04687B52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8BAE63-9B16-C937-5BF5-4719A80D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3600"/>
            <a:ext cx="7581171" cy="43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25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1640" y="1484784"/>
            <a:ext cx="2304256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정렬여부 </a:t>
            </a:r>
            <a:r>
              <a:rPr lang="en-US" altLang="ko-KR" b="1" dirty="0">
                <a:solidFill>
                  <a:schemeClr val="tx1"/>
                </a:solidFill>
              </a:rPr>
              <a:t>: O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중복제거 </a:t>
            </a:r>
            <a:r>
              <a:rPr lang="en-US" altLang="ko-KR" b="1" dirty="0">
                <a:solidFill>
                  <a:schemeClr val="tx1"/>
                </a:solidFill>
              </a:rPr>
              <a:t>: 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48064" y="1484784"/>
            <a:ext cx="2304256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정렬여부 </a:t>
            </a:r>
            <a:r>
              <a:rPr lang="en-US" altLang="ko-KR" b="1" dirty="0">
                <a:solidFill>
                  <a:schemeClr val="tx1"/>
                </a:solidFill>
              </a:rPr>
              <a:t>: X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중복제거 </a:t>
            </a:r>
            <a:r>
              <a:rPr lang="en-US" altLang="ko-KR" b="1" dirty="0">
                <a:solidFill>
                  <a:schemeClr val="tx1"/>
                </a:solidFill>
              </a:rPr>
              <a:t>: 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3568" y="5517232"/>
            <a:ext cx="74168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UNION / UNION </a:t>
            </a:r>
            <a:r>
              <a:rPr lang="ko-KR" altLang="en-US" b="1" dirty="0">
                <a:solidFill>
                  <a:schemeClr val="tx1"/>
                </a:solidFill>
              </a:rPr>
              <a:t>은 실행계획을 복잡하게 만들기 때문에 위험함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FD5FB6-6322-AB09-C60C-19A50BEB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1D013-AE0C-1A79-3347-995F1D17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2260915"/>
            <a:ext cx="7596336" cy="325631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8531" y="1115256"/>
            <a:ext cx="813690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② INTERSECT </a:t>
            </a:r>
            <a:r>
              <a:rPr lang="ko-KR" altLang="ko-KR" b="1" dirty="0">
                <a:solidFill>
                  <a:schemeClr val="tx1"/>
                </a:solidFill>
              </a:rPr>
              <a:t>연산자 사용하기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교집합 찾기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42D1AF-124B-3923-4A8B-FC3B90CE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EDF9AC-078F-D4C1-2F42-E8EBEC25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988840"/>
            <a:ext cx="8460432" cy="275551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268760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③ MINUS </a:t>
            </a:r>
            <a:r>
              <a:rPr lang="ko-KR" altLang="ko-KR" b="1" dirty="0">
                <a:solidFill>
                  <a:schemeClr val="tx1"/>
                </a:solidFill>
              </a:rPr>
              <a:t>연산자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39030-160D-8B95-A44A-3A5D20D8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2" y="1889448"/>
            <a:ext cx="8172400" cy="41450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97F352-8D8E-F405-9C55-8E06108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FB6B50-4455-DDBC-3A5E-6F1A7BD8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05DA1D9-7F4C-F190-8EF1-655B7AE0844D}"/>
              </a:ext>
            </a:extLst>
          </p:cNvPr>
          <p:cNvSpPr/>
          <p:nvPr/>
        </p:nvSpPr>
        <p:spPr>
          <a:xfrm>
            <a:off x="323528" y="1268760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집합 연산자 사용시 주의 사항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>
                <a:solidFill>
                  <a:schemeClr val="tx1"/>
                </a:solidFill>
              </a:rPr>
              <a:t>컬럼의 개수와 데이터 유형이 같아야 함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9117F-F785-9DD0-7259-3B338A83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33" y="1863433"/>
            <a:ext cx="6062606" cy="2049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611BAF-9594-6184-ACF6-5B68F00E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94" y="4079483"/>
            <a:ext cx="7596336" cy="2070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실습을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27ACB-46C0-B941-6EFE-D85DB165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42D5D3-0543-586F-591C-10521217FFEE}"/>
              </a:ext>
            </a:extLst>
          </p:cNvPr>
          <p:cNvSpPr/>
          <p:nvPr/>
        </p:nvSpPr>
        <p:spPr>
          <a:xfrm>
            <a:off x="467544" y="1124744"/>
            <a:ext cx="640871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DB</a:t>
            </a:r>
            <a:r>
              <a:rPr lang="ko-KR" altLang="en-US" b="1" dirty="0">
                <a:solidFill>
                  <a:schemeClr val="tx1"/>
                </a:solidFill>
              </a:rPr>
              <a:t>가 종료되어 있을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때 오라클에 접속하기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4CE48-90F0-6359-5CA5-B98A92CF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6" y="1817440"/>
            <a:ext cx="8268687" cy="40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5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SELECT </a:t>
            </a:r>
            <a:r>
              <a:rPr lang="ko-KR" altLang="ko-KR" sz="2000" b="1" dirty="0">
                <a:solidFill>
                  <a:schemeClr val="tx1"/>
                </a:solidFill>
              </a:rPr>
              <a:t>명령을 이용하여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20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124744"/>
            <a:ext cx="446449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Check Your Self !! ]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844824"/>
            <a:ext cx="8496944" cy="324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1. </a:t>
            </a:r>
            <a:r>
              <a:rPr lang="ko-KR" altLang="ko-KR" sz="1500" dirty="0">
                <a:solidFill>
                  <a:schemeClr val="tx1"/>
                </a:solidFill>
              </a:rPr>
              <a:t>나는 </a:t>
            </a:r>
            <a:r>
              <a:rPr lang="ko-KR" altLang="ko-KR" sz="1500" dirty="0" err="1">
                <a:solidFill>
                  <a:schemeClr val="tx1"/>
                </a:solidFill>
              </a:rPr>
              <a:t>오라클</a:t>
            </a:r>
            <a:r>
              <a:rPr lang="ko-KR" altLang="ko-KR" sz="1500" dirty="0">
                <a:solidFill>
                  <a:schemeClr val="tx1"/>
                </a:solidFill>
              </a:rPr>
              <a:t> 서버에 연습용 계정으로 접속할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2. </a:t>
            </a:r>
            <a:r>
              <a:rPr lang="ko-KR" altLang="ko-KR" sz="1500" dirty="0">
                <a:solidFill>
                  <a:schemeClr val="tx1"/>
                </a:solidFill>
              </a:rPr>
              <a:t>나는 </a:t>
            </a:r>
            <a:r>
              <a:rPr lang="ko-KR" altLang="ko-KR" sz="1500" dirty="0" err="1">
                <a:solidFill>
                  <a:schemeClr val="tx1"/>
                </a:solidFill>
              </a:rPr>
              <a:t>오라클</a:t>
            </a:r>
            <a:r>
              <a:rPr lang="ko-KR" altLang="ko-KR" sz="1500" dirty="0">
                <a:solidFill>
                  <a:schemeClr val="tx1"/>
                </a:solidFill>
              </a:rPr>
              <a:t> 서버가 종료되었을 때 관리자 계정으로 접속 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3.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SELECT </a:t>
            </a:r>
            <a:r>
              <a:rPr lang="ko-KR" altLang="ko-KR" sz="1500" dirty="0">
                <a:solidFill>
                  <a:schemeClr val="tx1"/>
                </a:solidFill>
              </a:rPr>
              <a:t>문장을 사용하여 데이터를 조회 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4.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WHERE </a:t>
            </a:r>
            <a:r>
              <a:rPr lang="ko-KR" altLang="ko-KR" sz="1500" dirty="0">
                <a:solidFill>
                  <a:schemeClr val="tx1"/>
                </a:solidFill>
              </a:rPr>
              <a:t>절을 사용하여 조건을 주고 검색 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-----------------------( YES / NO )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5.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IN </a:t>
            </a:r>
            <a:r>
              <a:rPr lang="ko-KR" altLang="ko-KR" sz="1500" dirty="0">
                <a:solidFill>
                  <a:schemeClr val="tx1"/>
                </a:solidFill>
              </a:rPr>
              <a:t>이나</a:t>
            </a:r>
            <a:r>
              <a:rPr lang="en-US" altLang="ko-KR" sz="1500" dirty="0">
                <a:solidFill>
                  <a:schemeClr val="tx1"/>
                </a:solidFill>
              </a:rPr>
              <a:t> BETWEEN </a:t>
            </a:r>
            <a:r>
              <a:rPr lang="ko-KR" altLang="ko-KR" sz="1500" dirty="0">
                <a:solidFill>
                  <a:schemeClr val="tx1"/>
                </a:solidFill>
              </a:rPr>
              <a:t>등의 연산자를 사용하여</a:t>
            </a:r>
            <a:r>
              <a:rPr lang="en-US" altLang="ko-KR" sz="1500" dirty="0">
                <a:solidFill>
                  <a:schemeClr val="tx1"/>
                </a:solidFill>
              </a:rPr>
              <a:t> SELECT</a:t>
            </a:r>
            <a:r>
              <a:rPr lang="ko-KR" altLang="ko-KR" sz="1500" dirty="0">
                <a:solidFill>
                  <a:schemeClr val="tx1"/>
                </a:solidFill>
              </a:rPr>
              <a:t>를 수행할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6.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NULL </a:t>
            </a:r>
            <a:r>
              <a:rPr lang="ko-KR" altLang="ko-KR" sz="1500" dirty="0">
                <a:solidFill>
                  <a:schemeClr val="tx1"/>
                </a:solidFill>
              </a:rPr>
              <a:t>과</a:t>
            </a:r>
            <a:r>
              <a:rPr lang="en-US" altLang="ko-KR" sz="1500" dirty="0">
                <a:solidFill>
                  <a:schemeClr val="tx1"/>
                </a:solidFill>
              </a:rPr>
              <a:t> NOT NULL </a:t>
            </a:r>
            <a:r>
              <a:rPr lang="ko-KR" altLang="ko-KR" sz="1500" dirty="0">
                <a:solidFill>
                  <a:schemeClr val="tx1"/>
                </a:solidFill>
              </a:rPr>
              <a:t>을 이해하고 결과를 조회 할 수 있는가</a:t>
            </a:r>
            <a:r>
              <a:rPr lang="en-US" altLang="ko-KR" sz="1500" dirty="0">
                <a:solidFill>
                  <a:schemeClr val="tx1"/>
                </a:solidFill>
              </a:rPr>
              <a:t> ? 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7. </a:t>
            </a:r>
            <a:r>
              <a:rPr lang="ko-KR" altLang="ko-KR" sz="1500" dirty="0">
                <a:solidFill>
                  <a:schemeClr val="tx1"/>
                </a:solidFill>
              </a:rPr>
              <a:t>나는 집합 연산자를 사용하여 원하는 결과를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8.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ORDER BY </a:t>
            </a:r>
            <a:r>
              <a:rPr lang="ko-KR" altLang="ko-KR" sz="1500" dirty="0">
                <a:solidFill>
                  <a:schemeClr val="tx1"/>
                </a:solidFill>
              </a:rPr>
              <a:t>를 사용하여 결과를 정렬해서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 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F3C012-391C-4540-465C-A8D4CCAC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실습을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27ACB-46C0-B941-6EFE-D85DB165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42D5D3-0543-586F-591C-10521217FFEE}"/>
              </a:ext>
            </a:extLst>
          </p:cNvPr>
          <p:cNvSpPr/>
          <p:nvPr/>
        </p:nvSpPr>
        <p:spPr>
          <a:xfrm>
            <a:off x="467544" y="1124744"/>
            <a:ext cx="640871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현재 로그인 한 계정으로 프롬프트 모양 변경하기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EEF0B-19D1-6355-4B3F-5AB15795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1" y="1722730"/>
            <a:ext cx="6156176" cy="16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0. </a:t>
            </a:r>
            <a:r>
              <a:rPr lang="ko-KR" altLang="en-US" sz="4000" b="1" dirty="0">
                <a:solidFill>
                  <a:schemeClr val="tx1"/>
                </a:solidFill>
              </a:rPr>
              <a:t>실습을 시작하기 전에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27ACB-46C0-B941-6EFE-D85DB165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42D5D3-0543-586F-591C-10521217FFEE}"/>
              </a:ext>
            </a:extLst>
          </p:cNvPr>
          <p:cNvSpPr/>
          <p:nvPr/>
        </p:nvSpPr>
        <p:spPr>
          <a:xfrm>
            <a:off x="467544" y="1124744"/>
            <a:ext cx="640871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계정이 잠겨 있을 때 풀고 로그인 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80BBF-CC29-BBC2-72F5-2BFF3C4C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957419"/>
            <a:ext cx="7812360" cy="29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624" y="1340768"/>
            <a:ext cx="7056784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</a:t>
            </a:r>
            <a:r>
              <a:rPr lang="ko-KR" altLang="ko-KR" sz="3600" b="1" dirty="0">
                <a:solidFill>
                  <a:schemeClr val="tx1"/>
                </a:solidFill>
              </a:rPr>
              <a:t>장</a:t>
            </a:r>
            <a:r>
              <a:rPr lang="en-US" altLang="ko-KR" sz="3600" b="1" dirty="0">
                <a:solidFill>
                  <a:schemeClr val="tx1"/>
                </a:solidFill>
              </a:rPr>
              <a:t>. SELECT </a:t>
            </a:r>
            <a:r>
              <a:rPr lang="ko-KR" altLang="ko-KR" sz="3600" b="1" dirty="0">
                <a:solidFill>
                  <a:schemeClr val="tx1"/>
                </a:solidFill>
              </a:rPr>
              <a:t>명령을 이용하여 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ko-KR" sz="3600" b="1" dirty="0">
                <a:solidFill>
                  <a:schemeClr val="tx1"/>
                </a:solidFill>
              </a:rPr>
              <a:t>데이터를 조회합니다</a:t>
            </a:r>
            <a:r>
              <a:rPr lang="en-US" altLang="ko-KR" sz="3600" b="1" dirty="0">
                <a:solidFill>
                  <a:schemeClr val="tx1"/>
                </a:solidFill>
              </a:rPr>
              <a:t>. </a:t>
            </a:r>
            <a:endParaRPr lang="ko-KR" altLang="ko-KR" sz="3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636912"/>
            <a:ext cx="8568952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이번 장에서 배울 내용들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1. SELECT </a:t>
            </a:r>
            <a:r>
              <a:rPr lang="ko-KR" altLang="ko-KR" b="1" dirty="0">
                <a:solidFill>
                  <a:schemeClr val="tx1"/>
                </a:solidFill>
              </a:rPr>
              <a:t>명령을 사용하여 데이터를 조회하는 방법을 배웁니다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2. SELECT </a:t>
            </a:r>
            <a:r>
              <a:rPr lang="ko-KR" altLang="ko-KR" b="1" dirty="0">
                <a:solidFill>
                  <a:schemeClr val="tx1"/>
                </a:solidFill>
              </a:rPr>
              <a:t>명령에서 사용하는 다양한 연산자를 활용하는 방법을 배웁니다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3. WHERE </a:t>
            </a:r>
            <a:r>
              <a:rPr lang="ko-KR" altLang="ko-KR" b="1" dirty="0">
                <a:solidFill>
                  <a:schemeClr val="tx1"/>
                </a:solidFill>
              </a:rPr>
              <a:t>절을 사용하여 다양한 조건을 주고 검색하는 방법들을 배웁니다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다양한 집합 연산자를 사용하는 방법을 배웁니다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5. </a:t>
            </a:r>
            <a:r>
              <a:rPr lang="ko-KR" altLang="ko-KR" b="1" dirty="0">
                <a:solidFill>
                  <a:schemeClr val="tx1"/>
                </a:solidFill>
              </a:rPr>
              <a:t>출력 결과를 정렬하는 방법을 배웁니다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DA6F1D-16D0-6EFB-B445-BDC987DE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2" y="75835"/>
            <a:ext cx="592619" cy="738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>
          <a:defRPr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</TotalTime>
  <Words>1646</Words>
  <Application>Microsoft Office PowerPoint</Application>
  <PresentationFormat>화면 슬라이드 쇼(4:3)</PresentationFormat>
  <Paragraphs>314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굴림</vt:lpstr>
      <vt:lpstr>맑은 고딕</vt:lpstr>
      <vt:lpstr>Arial</vt:lpstr>
      <vt:lpstr>Times New Roman</vt:lpstr>
      <vt:lpstr>Office 테마</vt:lpstr>
      <vt:lpstr>다양한 예제로 쉽게 배우는 오라클 SQL 과 PL/SQL</vt:lpstr>
      <vt:lpstr>0. 공부를 시작하기 전에  미리 알아두세요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서 진수</cp:lastModifiedBy>
  <cp:revision>76</cp:revision>
  <dcterms:created xsi:type="dcterms:W3CDTF">2012-11-06T06:53:25Z</dcterms:created>
  <dcterms:modified xsi:type="dcterms:W3CDTF">2023-06-26T11:39:23Z</dcterms:modified>
</cp:coreProperties>
</file>